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56" r:id="rId3"/>
    <p:sldId id="269" r:id="rId4"/>
    <p:sldId id="257" r:id="rId5"/>
    <p:sldId id="259" r:id="rId6"/>
    <p:sldId id="260" r:id="rId7"/>
    <p:sldId id="262" r:id="rId8"/>
    <p:sldId id="263" r:id="rId9"/>
    <p:sldId id="272" r:id="rId10"/>
    <p:sldId id="268" r:id="rId11"/>
    <p:sldId id="276" r:id="rId12"/>
    <p:sldId id="281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90476"/>
    <a:srgbClr val="66FF66"/>
    <a:srgbClr val="5A0612"/>
    <a:srgbClr val="002060"/>
    <a:srgbClr val="75056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2D6BA1A-3243-408B-A623-8A0C0ABDBEF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0368C26-86E2-4E57-B2F7-B4C9D46EA2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67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43FF-470D-4627-A1B3-6A3EF73E79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39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E360-A7BC-4AA2-8D4E-E691E2F85E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8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6AFD-7B7B-40E8-BE69-651BF6C4B1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5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94EA-6C19-4F7E-BCDD-8DAA157678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10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C935-E0C3-4D30-B0AB-752FB300F2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7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CFAE9-9536-4214-A73F-D195DE5B46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2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80E6-F954-49CA-9051-4B6E7A31F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5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075D-DE47-4577-93E6-5C9CFBD5A8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86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3233-7B05-4299-B3C1-D0130AA3E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23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1F0B-AA0D-4DE1-96DE-7C49BE3673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7F32-F6D8-4491-8DAF-E4E9CF69E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08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0FE9-1E84-4CB1-A913-DCCD03E30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5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6B4F-714D-4C5A-B011-0C08BAFEA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D6B4-84DE-4F1C-96F0-48449FF35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69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51C1-B06D-4259-BD38-11AD62B08A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9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cs-CZ" smtClean="0"/>
              <a:t>VY_32_INOVACE_01_PLÁŠTĚNCI</a:t>
            </a: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CF60EB-8375-4420-9823-1179E0A0DD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Ficheiro:Atriolum_robustum_(Ascidian)_on_Siphonogorgia_godeffroyi_(Soft_tree_coral).jpg" TargetMode="External"/><Relationship Id="rId3" Type="http://schemas.openxmlformats.org/officeDocument/2006/relationships/hyperlink" Target="http://commons.wikimedia.org/wiki/File:Diplosoma_virens_Didemnidae.jpg" TargetMode="External"/><Relationship Id="rId7" Type="http://schemas.openxmlformats.org/officeDocument/2006/relationships/hyperlink" Target="http://cs.wikipedia.org/wiki/Soubor:Bluebell_tunicates_Nick_Hobgood.jpg" TargetMode="External"/><Relationship Id="rId2" Type="http://schemas.openxmlformats.org/officeDocument/2006/relationships/hyperlink" Target="http://commons.wikim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File:Ascidia.JPG" TargetMode="External"/><Relationship Id="rId5" Type="http://schemas.openxmlformats.org/officeDocument/2006/relationships/hyperlink" Target="http://commons.wikimedia.org/wiki/File:Tunicate_komodo.jpg" TargetMode="External"/><Relationship Id="rId10" Type="http://schemas.openxmlformats.org/officeDocument/2006/relationships/hyperlink" Target="http://az.wikipedia.org/wiki/%C5%9E%C9%99kil:Combjelly.jpg" TargetMode="External"/><Relationship Id="rId4" Type="http://schemas.openxmlformats.org/officeDocument/2006/relationships/hyperlink" Target="http://mk.wikipedia.org/wiki/%D0%9F%D0%BE%D0%B4%D0%B0%D1%82%D0%BE%D1%82%D0%B5%D0%BA%D0%B0:Clavelina_lepadiformis_02.jpg" TargetMode="External"/><Relationship Id="rId9" Type="http://schemas.openxmlformats.org/officeDocument/2006/relationships/hyperlink" Target="http://en.wikipedia.org/wiki/File:Styela_montereyensis_in_california_tide_pool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610600" cy="5105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cs-CZ" sz="2400" b="1" dirty="0" smtClean="0"/>
              <a:t>Výukový materiál vytvořen v rámci projektu VZDĚLÁVÁNÍ PRO KONKURENCESCHOPNOST – „Spolu to dokážeme“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2400" b="1" dirty="0" smtClean="0"/>
              <a:t>Registrační číslo CZ.1.07/1.400/21.1099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Číslo materiálu:</a:t>
            </a:r>
            <a:r>
              <a:rPr lang="cs-CZ" sz="1600" dirty="0" smtClean="0"/>
              <a:t> VY_32_INOVACE_01_PLÁŠTĚNCI  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Škola:</a:t>
            </a:r>
            <a:r>
              <a:rPr lang="cs-CZ" sz="1600" dirty="0" smtClean="0"/>
              <a:t> ZŠ Dr. Miroslava Tyrše Děčín, příspěvková organizace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Adresa:</a:t>
            </a:r>
            <a:r>
              <a:rPr lang="cs-CZ" sz="1600" dirty="0" smtClean="0"/>
              <a:t> Vrchlického 630/5, Děčín 2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Autor:</a:t>
            </a:r>
            <a:r>
              <a:rPr lang="cs-CZ" sz="1600" dirty="0" smtClean="0"/>
              <a:t> Mgr. Ludmila Svobodová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Název vzdělávacího materiálu:</a:t>
            </a:r>
            <a:r>
              <a:rPr lang="cs-CZ" sz="1600" dirty="0" smtClean="0"/>
              <a:t> Pláštěnci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Vzdělávací oblast, vyučovací předmět: </a:t>
            </a:r>
            <a:r>
              <a:rPr lang="cs-CZ" sz="1600" dirty="0" smtClean="0"/>
              <a:t>Člověk a příroda, přírodopis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Cílová skupina</a:t>
            </a:r>
            <a:r>
              <a:rPr lang="cs-CZ" sz="1600" dirty="0" smtClean="0"/>
              <a:t>: žáci 7. ročníku ZŠ</a:t>
            </a:r>
          </a:p>
          <a:p>
            <a:pPr marL="0" lvl="0" indent="0" algn="ctr">
              <a:buNone/>
            </a:pPr>
            <a:r>
              <a:rPr lang="cs-CZ" sz="1600" b="1" dirty="0" smtClean="0"/>
              <a:t>Klíčová slova: </a:t>
            </a:r>
            <a:r>
              <a:rPr lang="cs-CZ" sz="1600" dirty="0">
                <a:latin typeface="Century Gothic" pitchFamily="34" charset="0"/>
              </a:rPr>
              <a:t>Pláštěnci, sumky, salpy, struna hřbetní, plášť, </a:t>
            </a:r>
            <a:r>
              <a:rPr lang="cs-CZ" sz="1600" dirty="0" smtClean="0">
                <a:latin typeface="Century Gothic" pitchFamily="34" charset="0"/>
              </a:rPr>
              <a:t>rozmnožování.</a:t>
            </a:r>
            <a:endParaRPr lang="cs-CZ" sz="1600" dirty="0">
              <a:latin typeface="Century Gothic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Anotace: </a:t>
            </a:r>
            <a:r>
              <a:rPr lang="cs-CZ" sz="1600" dirty="0" smtClean="0"/>
              <a:t>Prezentace umožňuje žákům představit si stavbu těla pláštěnců a vidět je v prostředí, ve kterém se vyskytují. 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Materiál byl vytvořen: </a:t>
            </a:r>
            <a:r>
              <a:rPr lang="cs-CZ" sz="1600" dirty="0" smtClean="0"/>
              <a:t>3. 2. 2012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1600" b="1" dirty="0" smtClean="0"/>
              <a:t>Ověření ve výuce, třída: </a:t>
            </a:r>
            <a:r>
              <a:rPr lang="cs-CZ" sz="1600" dirty="0" smtClean="0"/>
              <a:t>27</a:t>
            </a:r>
            <a:r>
              <a:rPr lang="cs-CZ" sz="1600" smtClean="0"/>
              <a:t>. 9</a:t>
            </a:r>
            <a:r>
              <a:rPr lang="cs-CZ" sz="1600" dirty="0" smtClean="0"/>
              <a:t>. 2012, třída 7.A</a:t>
            </a:r>
          </a:p>
          <a:p>
            <a:pPr marL="0" indent="0" algn="ctr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3077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5301208"/>
            <a:ext cx="4501743" cy="1101989"/>
          </a:xfrm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597352"/>
            <a:ext cx="3175992" cy="260648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F1F0B-AA0D-4DE1-96DE-7C49BE3673A6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1</a:t>
            </a:fld>
            <a:endParaRPr lang="cs-CZ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9 sal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7815"/>
            <a:ext cx="9124941" cy="6350185"/>
          </a:xfr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292080" y="5373216"/>
            <a:ext cx="3456384" cy="703985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OHNIVKA ATLANTSKÁ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31840" y="6581774"/>
            <a:ext cx="2895600" cy="246221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627168"/>
            <a:ext cx="8995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</a:t>
            </a:r>
            <a:r>
              <a:rPr lang="cs-CZ" sz="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6388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34611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5819B6-2542-439B-BB36-4750222C77A2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 eaLnBrk="1" hangingPunct="1"/>
              <a:t>10</a:t>
            </a:fld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5054" y="0"/>
            <a:ext cx="9144000" cy="764704"/>
          </a:xfrm>
          <a:prstGeom prst="rect">
            <a:avLst/>
          </a:prstGeom>
          <a:solidFill>
            <a:schemeClr val="bg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i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Salpy se volně vznášejí v mořích. </a:t>
            </a:r>
            <a:r>
              <a:rPr lang="cs-CZ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Jsou součástí mořského planktonu.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 txBox="1">
            <a:spLocks/>
          </p:cNvSpPr>
          <p:nvPr/>
        </p:nvSpPr>
        <p:spPr bwMode="auto">
          <a:xfrm>
            <a:off x="756" y="5536774"/>
            <a:ext cx="9144000" cy="772545"/>
          </a:xfrm>
          <a:prstGeom prst="rect">
            <a:avLst/>
          </a:prstGeo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Pohlavně se rozmnožují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larváln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stádia. Dospělí jedinci se rozmnožují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pučením.</a:t>
            </a:r>
            <a:endParaRPr lang="cs-CZ" sz="2400" b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 bwMode="auto">
          <a:xfrm>
            <a:off x="0" y="4653136"/>
            <a:ext cx="9144000" cy="711696"/>
          </a:xfrm>
          <a:prstGeom prst="rect">
            <a:avLst/>
          </a:prstGeo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Jednovrstevná pokožka vylučuje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rosolovitou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hmotu, která vytváří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plášť.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 bwMode="auto">
          <a:xfrm>
            <a:off x="756" y="3861048"/>
            <a:ext cx="9144000" cy="567680"/>
          </a:xfrm>
          <a:prstGeom prst="rect">
            <a:avLst/>
          </a:prstGeo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Pláštěnci dýchají 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pomocí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žaberních 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štěrbin.</a:t>
            </a:r>
            <a:endParaRPr lang="cs-CZ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 bwMode="auto">
          <a:xfrm>
            <a:off x="756" y="2996952"/>
            <a:ext cx="9144000" cy="567680"/>
          </a:xfrm>
          <a:prstGeom prst="rect">
            <a:avLst/>
          </a:prstGeo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dospělosti žijí 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sumky 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přisedlým způsobem života 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koloniích.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endParaRPr lang="cs-CZ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92696"/>
          </a:xfr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b="1" dirty="0" smtClean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Doplňte neúplný text. 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 bwMode="auto">
          <a:xfrm>
            <a:off x="756" y="1200944"/>
            <a:ext cx="9144000" cy="567680"/>
          </a:xfrm>
          <a:prstGeom prst="rect">
            <a:avLst/>
          </a:prstGeo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Sumky a salpy patří do kmene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strunatci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podkmene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pláštěnci.</a:t>
            </a:r>
          </a:p>
          <a:p>
            <a:pPr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 bwMode="auto">
          <a:xfrm>
            <a:off x="756" y="1988840"/>
            <a:ext cx="9144000" cy="711696"/>
          </a:xfrm>
          <a:prstGeom prst="rect">
            <a:avLst/>
          </a:prstGeom>
          <a:solidFill>
            <a:srgbClr val="090476"/>
          </a:solidFill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Pevná struna hřbetní spojená s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nervovou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trubicí 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 vyskytuje pouze u 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larev.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 bwMode="auto">
          <a:xfrm>
            <a:off x="0" y="5639206"/>
            <a:ext cx="9144000" cy="5676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Pohlavně se rozmnožují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 stádia. Dospělí jedinci se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rozmnožují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***.</a:t>
            </a:r>
            <a:endParaRPr lang="cs-CZ" sz="24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 bwMode="auto">
          <a:xfrm>
            <a:off x="0" y="4653136"/>
            <a:ext cx="9144000" cy="7116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Jednovrstevná pokožka vylučuje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hmotu, která vytváří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***.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 bwMode="auto">
          <a:xfrm>
            <a:off x="0" y="3861048"/>
            <a:ext cx="9144000" cy="5676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Pláštěnci dýchají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pomocí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 štěrbin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0" y="2996952"/>
            <a:ext cx="9144000" cy="5676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dospělosti žijí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sumky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přisedlým způsobem života 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***.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endParaRPr lang="cs-CZ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1988840"/>
            <a:ext cx="9144000" cy="7116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Pevná struna hřbetní spojená s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trubicí se vyskytuje pouze u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***. 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0" y="1200944"/>
            <a:ext cx="9144000" cy="5676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Sumky a salpy patří do kmene *** a podkmene ***.</a:t>
            </a:r>
          </a:p>
          <a:p>
            <a:pPr eaLnBrk="1" hangingPunct="1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 bwMode="auto">
          <a:xfrm>
            <a:off x="0" y="188640"/>
            <a:ext cx="914400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extLst/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Doplňte neúplný text.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</p:spPr>
        <p:txBody>
          <a:bodyPr/>
          <a:lstStyle/>
          <a:p>
            <a:pPr>
              <a:defRPr/>
            </a:pPr>
            <a:fld id="{D3E5075D-DE47-4577-93E6-5C9CFBD5A887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11</a:t>
            </a:fld>
            <a:endParaRPr lang="cs-CZ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80119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15" grpId="0" animBg="1"/>
      <p:bldP spid="16" grpId="0" animBg="1"/>
      <p:bldP spid="17" grpId="0" animBg="1"/>
      <p:bldP spid="14" grpId="0" animBg="1"/>
      <p:bldP spid="14" grpId="2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9" grpId="0" animBg="1"/>
      <p:bldP spid="9" grpId="1" animBg="1"/>
      <p:bldP spid="8" grpId="0" animBg="1"/>
      <p:bldP spid="8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</p:spPr>
        <p:txBody>
          <a:bodyPr/>
          <a:lstStyle/>
          <a:p>
            <a:pPr>
              <a:defRPr/>
            </a:pPr>
            <a:fld id="{4A1D6B4F-714D-4C5A-B011-0C08BAFEA507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12</a:t>
            </a:fld>
            <a:endParaRPr lang="cs-CZ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4678" y="485964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č.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– HOBGOOD,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Nick. 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hlinkClick r:id="rId2"/>
              </a:rPr>
              <a:t>commons.wikimedia.org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]. [cit.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3"/>
              </a:rPr>
              <a:t>commons.wikimedia.org/wiki/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3"/>
              </a:rPr>
              <a:t>File:Diplosoma_virens_Didemnidae.jpg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č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– ESCULAPIO. 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http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://mk.wikipedia.org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]. 11. 09. 2008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[cit.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4"/>
              </a:rPr>
              <a:t>://mk.wikipedia.org/wiki/%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4"/>
              </a:rPr>
              <a:t>D0%9F%D0%BE%D0%B4%D0%B0%D1%82%D0%BE%D1%82%D0%B5%D0%BA%D0%B0:Clavelina_lepadiformis_02.jpg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č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– HOBGOOD,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Nick. 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hlinkClick r:id="rId2"/>
              </a:rPr>
              <a:t>commons.wikimedia.org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10. 10. 2006 [cit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5"/>
              </a:rPr>
              <a:t>commons.wikimedia.org/wiki/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5"/>
              </a:rPr>
              <a:t>File:Tunicate_komodo.jpg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č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GRONK.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http://it.wikipedia.org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]. [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cit.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6"/>
              </a:rPr>
              <a:t>it.wikipedia.org/wiki/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6"/>
              </a:rPr>
              <a:t>File:Ascidia.JPG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č. 5 – HOBGOOD, Nick.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http://cs.wikipedia.org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]. 17. 05. 2004 [cit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7"/>
              </a:rPr>
              <a:t>cs.wikipedia.org/wiki/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7"/>
              </a:rPr>
              <a:t>Soubor:Bluebell_tunicates_Nick_Hobgood.jpg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č. 6 - HOBGOOD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 Nick. 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http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://pt.wikipedia.org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]. 30. 06. 2006 [cit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8"/>
              </a:rPr>
              <a:t>://pt.wikipedia.org/wiki/Ficheiro:Atriolum_robustum_(Ascidian)_on_Siphonogorgia_godeffroyi_(Soft_tree_coral).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8"/>
              </a:rPr>
              <a:t>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Snímek č. 7 -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INAGLORY,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Brocken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http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://en.wikipedia.org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[online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]. 2008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[cit. 10.5.2013].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Dostupný pod licencí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9"/>
              </a:rPr>
              <a:t>http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9"/>
              </a:rPr>
              <a:t>://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9"/>
              </a:rPr>
              <a:t>en.wikipedia.org/wiki/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hlinkClick r:id="rId9"/>
              </a:rPr>
              <a:t>File:Styela_montereyensis_in_california_tide_pools.jpg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&gt;.</a:t>
            </a:r>
          </a:p>
          <a:p>
            <a:r>
              <a:rPr lang="cs-CZ" sz="1400" dirty="0" smtClean="0"/>
              <a:t>Snímek č. </a:t>
            </a:r>
            <a:r>
              <a:rPr lang="cs-CZ" sz="1400" dirty="0"/>
              <a:t>8</a:t>
            </a:r>
            <a:r>
              <a:rPr lang="cs-CZ" sz="1400" dirty="0" smtClean="0"/>
              <a:t> - </a:t>
            </a:r>
            <a:r>
              <a:rPr lang="cs-CZ" sz="1400" dirty="0"/>
              <a:t>HOBGOOD, Nick</a:t>
            </a:r>
            <a:r>
              <a:rPr lang="cs-CZ" sz="1400" dirty="0" smtClean="0"/>
              <a:t>.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http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://az.wikipedia.org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[online].</a:t>
            </a:r>
            <a:r>
              <a:rPr lang="cs-CZ" sz="1400" dirty="0" smtClean="0"/>
              <a:t> 23. 07. 2005 [cit</a:t>
            </a:r>
            <a:r>
              <a:rPr lang="cs-CZ" sz="1400" dirty="0"/>
              <a:t>. 10.5.2013]. </a:t>
            </a:r>
            <a:r>
              <a:rPr lang="cs-CZ" sz="1400" dirty="0" smtClean="0"/>
              <a:t>Dostupný pod licencí </a:t>
            </a:r>
            <a:r>
              <a:rPr lang="cs-CZ" sz="1400" dirty="0" err="1" smtClean="0"/>
              <a:t>Cretive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r>
              <a:rPr lang="cs-CZ" sz="1400" dirty="0" smtClean="0"/>
              <a:t> </a:t>
            </a:r>
            <a:r>
              <a:rPr lang="cs-CZ" sz="1400" dirty="0"/>
              <a:t>na WWW: </a:t>
            </a:r>
            <a:r>
              <a:rPr lang="cs-CZ" sz="1400" dirty="0" smtClean="0"/>
              <a:t>&lt;</a:t>
            </a:r>
            <a:r>
              <a:rPr lang="cs-CZ" sz="1400" dirty="0" smtClean="0">
                <a:hlinkClick r:id="rId10"/>
              </a:rPr>
              <a:t>http</a:t>
            </a:r>
            <a:r>
              <a:rPr lang="cs-CZ" sz="1400" dirty="0">
                <a:hlinkClick r:id="rId10"/>
              </a:rPr>
              <a:t>://az.wikipedia.org/wiki/%</a:t>
            </a:r>
            <a:r>
              <a:rPr lang="cs-CZ" sz="1400" dirty="0" smtClean="0">
                <a:hlinkClick r:id="rId10"/>
              </a:rPr>
              <a:t>C5%9E%C9%99kil:Combjelly.jpg</a:t>
            </a:r>
            <a:r>
              <a:rPr lang="cs-CZ" sz="1400" dirty="0" smtClean="0"/>
              <a:t>&gt;.</a:t>
            </a:r>
          </a:p>
          <a:p>
            <a:r>
              <a:rPr lang="cs-CZ" sz="1400" dirty="0" smtClean="0"/>
              <a:t> 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599186"/>
            <a:ext cx="2895600" cy="255693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01218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Zdroje obrázků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3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2/25/Diplosoma_virens_Didemnid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31497"/>
            <a:ext cx="5148064" cy="686721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14958" y="6373654"/>
            <a:ext cx="2133600" cy="476250"/>
          </a:xfrm>
        </p:spPr>
        <p:txBody>
          <a:bodyPr/>
          <a:lstStyle/>
          <a:p>
            <a:pPr>
              <a:defRPr/>
            </a:pPr>
            <a:fld id="{18A90B0A-AD66-4256-9CD1-C8D1C556B5D3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cs-CZ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786" y="6646236"/>
            <a:ext cx="647701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1</a:t>
            </a:r>
            <a:endParaRPr lang="cs-CZ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0860" y="1340768"/>
            <a:ext cx="4011099" cy="4924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chemeClr val="tx1"/>
                </a:solidFill>
                <a:latin typeface="Constantia" pitchFamily="18" charset="0"/>
              </a:rPr>
              <a:t>KMEN: STRUNATCI</a:t>
            </a:r>
            <a:endParaRPr lang="cs-CZ" sz="2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0860" y="2648068"/>
            <a:ext cx="4011098" cy="4924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chemeClr val="tx1"/>
                </a:solidFill>
                <a:latin typeface="Constantia" pitchFamily="18" charset="0"/>
              </a:rPr>
              <a:t>PODKMEN: PLÁŠTĚNCI</a:t>
            </a:r>
            <a:endParaRPr lang="cs-CZ" sz="2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1840" y="6611778"/>
            <a:ext cx="2895600" cy="246221"/>
          </a:xfrm>
          <a:noFill/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0861" y="3861048"/>
            <a:ext cx="4011098" cy="4924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chemeClr val="tx1"/>
                </a:solidFill>
                <a:latin typeface="Constantia" pitchFamily="18" charset="0"/>
              </a:rPr>
              <a:t>PODTŘÍDA: SUMKY</a:t>
            </a:r>
            <a:endParaRPr lang="cs-CZ" sz="2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5"/>
          <p:cNvSpPr txBox="1">
            <a:spLocks/>
          </p:cNvSpPr>
          <p:nvPr/>
        </p:nvSpPr>
        <p:spPr bwMode="auto">
          <a:xfrm>
            <a:off x="1" y="5805813"/>
            <a:ext cx="9144000" cy="5764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Salpy vytvářejí kolonie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které se volně vznášejí v moři.</a:t>
            </a:r>
          </a:p>
          <a:p>
            <a:pPr eaLnBrk="1" hangingPunct="1"/>
            <a:endParaRPr lang="cs-CZ" sz="2400" b="1" dirty="0" smtClean="0">
              <a:solidFill>
                <a:srgbClr val="66FF66"/>
              </a:solidFill>
              <a:latin typeface="Constantia" pitchFamily="18" charset="0"/>
            </a:endParaRPr>
          </a:p>
        </p:txBody>
      </p:sp>
      <p:sp>
        <p:nvSpPr>
          <p:cNvPr id="3075" name="Nadpis 5"/>
          <p:cNvSpPr>
            <a:spLocks noGrp="1"/>
          </p:cNvSpPr>
          <p:nvPr>
            <p:ph type="title"/>
          </p:nvPr>
        </p:nvSpPr>
        <p:spPr>
          <a:xfrm>
            <a:off x="2" y="332656"/>
            <a:ext cx="9144002" cy="576486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Constantia" pitchFamily="18" charset="0"/>
              </a:rPr>
              <a:t>Charakteristika pláštěnců</a:t>
            </a:r>
            <a:br>
              <a:rPr lang="cs-CZ" sz="2800" b="1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cs-CZ" sz="28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076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74A236-715A-470C-94A2-2B8FC1604B9C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 eaLnBrk="1" hangingPunct="1"/>
              <a:t>3</a:t>
            </a:fld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Nadpis 5"/>
          <p:cNvSpPr txBox="1">
            <a:spLocks/>
          </p:cNvSpPr>
          <p:nvPr/>
        </p:nvSpPr>
        <p:spPr bwMode="auto">
          <a:xfrm>
            <a:off x="2" y="3615890"/>
            <a:ext cx="9143999" cy="821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Pláštěnci jsou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hermafrodité – obojetníci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Pohlavně se množí larvální stadia. Nepohlavně se dospělí pláštěnci rozmnožují pučením.</a:t>
            </a:r>
          </a:p>
          <a:p>
            <a:pPr eaLnBrk="1" hangingPunct="1"/>
            <a:endParaRPr lang="cs-CZ" sz="2400" b="1" dirty="0" smtClean="0">
              <a:solidFill>
                <a:srgbClr val="66FF66"/>
              </a:solidFill>
              <a:latin typeface="Constantia" pitchFamily="18" charset="0"/>
            </a:endParaRPr>
          </a:p>
        </p:txBody>
      </p:sp>
      <p:sp>
        <p:nvSpPr>
          <p:cNvPr id="11" name="Nadpis 5"/>
          <p:cNvSpPr txBox="1">
            <a:spLocks/>
          </p:cNvSpPr>
          <p:nvPr/>
        </p:nvSpPr>
        <p:spPr bwMode="auto">
          <a:xfrm>
            <a:off x="-3" y="2564904"/>
            <a:ext cx="9143999" cy="8640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Tělo pláštěnců vylučuje z jednovrstevné pokožky rosolovitou hmotu, označovanou jako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plášť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cs-CZ" sz="2400" b="1" dirty="0" smtClean="0">
              <a:solidFill>
                <a:srgbClr val="66FF66"/>
              </a:solidFill>
              <a:latin typeface="Constantia" pitchFamily="18" charset="0"/>
            </a:endParaRPr>
          </a:p>
        </p:txBody>
      </p:sp>
      <p:sp>
        <p:nvSpPr>
          <p:cNvPr id="13" name="Nadpis 5"/>
          <p:cNvSpPr txBox="1">
            <a:spLocks/>
          </p:cNvSpPr>
          <p:nvPr/>
        </p:nvSpPr>
        <p:spPr bwMode="auto">
          <a:xfrm>
            <a:off x="-4" y="4796941"/>
            <a:ext cx="9144000" cy="5764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Dospělé sumky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žijí přisedlým způsobem života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koloniích.</a:t>
            </a:r>
          </a:p>
          <a:p>
            <a:pPr eaLnBrk="1" hangingPunct="1"/>
            <a:endParaRPr lang="cs-CZ" sz="2400" b="1" dirty="0" smtClean="0">
              <a:solidFill>
                <a:srgbClr val="66FF66"/>
              </a:solidFill>
              <a:latin typeface="Constantia" pitchFamily="18" charset="0"/>
            </a:endParaRPr>
          </a:p>
        </p:txBody>
      </p:sp>
      <p:sp>
        <p:nvSpPr>
          <p:cNvPr id="14" name="Nadpis 5"/>
          <p:cNvSpPr txBox="1">
            <a:spLocks/>
          </p:cNvSpPr>
          <p:nvPr/>
        </p:nvSpPr>
        <p:spPr bwMode="auto">
          <a:xfrm>
            <a:off x="-4" y="1772394"/>
            <a:ext cx="9144000" cy="5764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Pevná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struna hřbetní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spojená s nervovou trubicí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vyskytuje u larev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cs-CZ" sz="2400" b="1" dirty="0" smtClean="0">
              <a:solidFill>
                <a:srgbClr val="66FF66"/>
              </a:solidFill>
              <a:latin typeface="Constantia" pitchFamily="18" charset="0"/>
            </a:endParaRPr>
          </a:p>
        </p:txBody>
      </p:sp>
      <p:sp>
        <p:nvSpPr>
          <p:cNvPr id="16" name="Nadpis 5"/>
          <p:cNvSpPr txBox="1">
            <a:spLocks/>
          </p:cNvSpPr>
          <p:nvPr/>
        </p:nvSpPr>
        <p:spPr bwMode="auto">
          <a:xfrm>
            <a:off x="1" y="1052736"/>
            <a:ext cx="9144000" cy="5764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  <a:t/>
            </a:r>
            <a:br>
              <a:rPr lang="cs-CZ" sz="2400" b="1" dirty="0" smtClean="0">
                <a:solidFill>
                  <a:srgbClr val="66FF66"/>
                </a:solidFill>
                <a:latin typeface="Constantia" pitchFamily="18" charset="0"/>
              </a:rPr>
            </a:b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Pláštěnci jsou součástí mořských ekosystémů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cs-CZ" sz="2400" b="1" dirty="0" smtClean="0">
              <a:solidFill>
                <a:srgbClr val="66FF66"/>
              </a:solidFill>
              <a:latin typeface="Constantia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020004" y="6570390"/>
            <a:ext cx="3103984" cy="287610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75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8958" y="1665"/>
            <a:ext cx="9172958" cy="1124744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Třída: Sumky</a:t>
            </a:r>
            <a:br>
              <a:rPr lang="cs-CZ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Dospělé sumky mají vakovité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tělo kryté silným pláštěm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který umožňuje přichycení k podkladu.</a:t>
            </a:r>
          </a:p>
        </p:txBody>
      </p:sp>
      <p:sp>
        <p:nvSpPr>
          <p:cNvPr id="410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342062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7703A-DA22-4EE7-AC0B-12EF887CCA0D}" type="slidenum">
              <a:rPr lang="cs-CZ" sz="1200" smtClean="0">
                <a:solidFill>
                  <a:srgbClr val="00B0F0"/>
                </a:solidFill>
              </a:rPr>
              <a:pPr eaLnBrk="1" hangingPunct="1"/>
              <a:t>4</a:t>
            </a:fld>
            <a:endParaRPr lang="cs-CZ" sz="1200" dirty="0" smtClean="0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88540" y="6627168"/>
            <a:ext cx="6477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2</a:t>
            </a:r>
            <a:endParaRPr lang="cs-CZ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083191" y="6580186"/>
            <a:ext cx="2895600" cy="277813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7" descr="14 sumky Clavelina_lepadiformis_02[1]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/>
          <a:stretch/>
        </p:blipFill>
        <p:spPr>
          <a:xfrm>
            <a:off x="683567" y="1196752"/>
            <a:ext cx="7805635" cy="5430416"/>
          </a:xfr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3 sumkyTunicate_komodo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684855"/>
            <a:ext cx="8906819" cy="6191578"/>
          </a:xfr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48072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Dospělé sumky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žijí přisedlým způsobem života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mořském dně.</a:t>
            </a:r>
          </a:p>
        </p:txBody>
      </p:sp>
      <p:sp>
        <p:nvSpPr>
          <p:cNvPr id="6148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371344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D56730-9D9F-43D2-B4B9-DAC6FE1E6E1D}" type="slidenum">
              <a:rPr lang="cs-CZ" sz="1200" smtClean="0">
                <a:solidFill>
                  <a:srgbClr val="00B0F0"/>
                </a:solidFill>
              </a:rPr>
              <a:pPr eaLnBrk="1" hangingPunct="1"/>
              <a:t>5</a:t>
            </a:fld>
            <a:endParaRPr lang="cs-CZ" sz="1200" dirty="0" smtClean="0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6627168"/>
            <a:ext cx="64928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3</a:t>
            </a:r>
            <a:endParaRPr lang="cs-CZ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31840" y="6609468"/>
            <a:ext cx="2895600" cy="248531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b/bc/Ascid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 bwMode="auto">
          <a:xfrm>
            <a:off x="9966" y="-1"/>
            <a:ext cx="9144000" cy="628791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3296"/>
            <a:ext cx="9144000" cy="764704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Sumky většinou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žijí na dně oceánů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hloubce 50 m. Některé druhy se vyskytují v hloubce až 5 000 m.</a:t>
            </a:r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273859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0DD93D-634B-4455-924B-DCC47D6F57DB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 eaLnBrk="1" hangingPunct="1"/>
              <a:t>6</a:t>
            </a:fld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611779"/>
            <a:ext cx="6477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4</a:t>
            </a:r>
            <a:endParaRPr lang="cs-CZ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059832" y="5877272"/>
            <a:ext cx="2895600" cy="243443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1 pláštěnci sum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51" y="981451"/>
            <a:ext cx="7861656" cy="5876549"/>
          </a:xfr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971203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ukončení larválního vývoje vzniká dospělec bez struny hřbetní. 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Dospělé sumky žijí </a:t>
            </a:r>
            <a:r>
              <a:rPr lang="cs-CZ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přisedle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 koloniích.</a:t>
            </a:r>
          </a:p>
        </p:txBody>
      </p:sp>
      <p:sp>
        <p:nvSpPr>
          <p:cNvPr id="922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04248" y="6373654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0CBD4-29DD-4843-9AC6-4A1BB3F2B437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 eaLnBrk="1" hangingPunct="1"/>
              <a:t>7</a:t>
            </a:fld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627168"/>
            <a:ext cx="64928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</a:rPr>
              <a:t>Obr. 5</a:t>
            </a:r>
            <a:endParaRPr lang="cs-CZ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31840" y="6611779"/>
            <a:ext cx="2895600" cy="246802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archive/b/b3/20110405100754%21Atriolum_robustum_%28Ascidian%29_on_Siphonogorgia_godeffroyi_%28Soft_tree_coral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"/>
            <a:ext cx="9144000" cy="685713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Sumky se vyskytují na mořském dně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společně s korály.</a:t>
            </a:r>
          </a:p>
        </p:txBody>
      </p:sp>
      <p:sp>
        <p:nvSpPr>
          <p:cNvPr id="10244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351706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8FDEC0-EFCC-4397-AD84-FB7A90908A17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 eaLnBrk="1" hangingPunct="1"/>
              <a:t>8</a:t>
            </a:fld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627168"/>
            <a:ext cx="6477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6</a:t>
            </a:r>
            <a:endParaRPr lang="cs-CZ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059832" y="6616356"/>
            <a:ext cx="2895600" cy="251888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5/58/Styela_montereyensis_in_california_tide_p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04780" cy="682625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88224" y="6354939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7F3582-38CC-44FB-B025-6C126DD12A2A}" type="slidenum">
              <a:rPr lang="cs-CZ" sz="1200" smtClean="0">
                <a:solidFill>
                  <a:schemeClr val="accent2">
                    <a:lumMod val="75000"/>
                  </a:schemeClr>
                </a:solidFill>
              </a:rPr>
              <a:pPr eaLnBrk="1" hangingPunct="1"/>
              <a:t>9</a:t>
            </a:fld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627168"/>
            <a:ext cx="6477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Obr. 7</a:t>
            </a:r>
            <a:endParaRPr lang="cs-CZ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2771" y="6593064"/>
            <a:ext cx="2895600" cy="246221"/>
          </a:xfrm>
        </p:spPr>
        <p:txBody>
          <a:bodyPr/>
          <a:lstStyle/>
          <a:p>
            <a:pPr>
              <a:defRPr/>
            </a:pPr>
            <a:r>
              <a:rPr lang="cs-CZ" sz="1050" dirty="0" smtClean="0">
                <a:solidFill>
                  <a:schemeClr val="accent2">
                    <a:lumMod val="75000"/>
                  </a:schemeClr>
                </a:solidFill>
              </a:rPr>
              <a:t>VY_32_INOVACE_01_PLÁŠTĚNCI</a:t>
            </a:r>
            <a:endParaRPr lang="cs-CZ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2" y="0"/>
            <a:ext cx="9180511" cy="476672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Sumky </a:t>
            </a:r>
            <a:r>
              <a:rPr lang="cs-C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pomocí žaberních štěrbin dýchají kyslík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rozpuštěný ve vodě.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702</Words>
  <Application>Microsoft Office PowerPoint</Application>
  <PresentationFormat>Předvádění na obrazovce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Prezentace aplikace PowerPoint</vt:lpstr>
      <vt:lpstr> Charakteristika pláštěnců </vt:lpstr>
      <vt:lpstr>Třída: Sumky  Dospělé sumky mají vakovité tělo kryté silným pláštěm, který umožňuje přichycení k podkladu.</vt:lpstr>
      <vt:lpstr>Dospělé sumky žijí přisedlým způsobem života na mořském dně.</vt:lpstr>
      <vt:lpstr>Sumky většinou žijí na dně oceánů v hloubce 50 m. Některé druhy se vyskytují v hloubce až 5 000 m.</vt:lpstr>
      <vt:lpstr>Po ukončení larválního vývoje vzniká dospělec bez struny hřbetní.  Dospělé sumky žijí přisedle v koloniích.</vt:lpstr>
      <vt:lpstr>Sumky se vyskytují na mořském dně společně s korály.</vt:lpstr>
      <vt:lpstr>Sumky pomocí žaberních štěrbin dýchají kyslík rozpuštěný ve vodě.</vt:lpstr>
      <vt:lpstr>OHNIVKA ATLANTSKÁ</vt:lpstr>
      <vt:lpstr>Doplňte neúplný text. </vt:lpstr>
      <vt:lpstr>Prezentace aplikace PowerPoint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Lila</dc:creator>
  <cp:lastModifiedBy>Lila</cp:lastModifiedBy>
  <cp:revision>175</cp:revision>
  <dcterms:created xsi:type="dcterms:W3CDTF">2011-09-05T19:20:42Z</dcterms:created>
  <dcterms:modified xsi:type="dcterms:W3CDTF">2013-06-16T15:41:53Z</dcterms:modified>
</cp:coreProperties>
</file>